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7" r:id="rId4"/>
    <p:sldId id="268" r:id="rId5"/>
    <p:sldId id="266" r:id="rId6"/>
    <p:sldId id="257" r:id="rId7"/>
    <p:sldId id="261" r:id="rId8"/>
    <p:sldId id="271" r:id="rId9"/>
    <p:sldId id="263" r:id="rId10"/>
    <p:sldId id="272" r:id="rId11"/>
    <p:sldId id="264" r:id="rId12"/>
    <p:sldId id="273" r:id="rId13"/>
    <p:sldId id="270" r:id="rId14"/>
    <p:sldId id="269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A13F9-CA74-4676-8C59-29187C3B8FD4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71B4A-3A83-4272-8C89-A01FF7581E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F13A09-B360-45A0-B4BC-6B9789BF728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801BC2-1C70-4A4C-92B6-6E4B0A59B8D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8" y="0"/>
            <a:ext cx="91513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FY </a:t>
            </a:r>
            <a:r>
              <a:rPr lang="en-US" dirty="0" smtClean="0"/>
              <a:t>2011 we awarded 65 fellowships and </a:t>
            </a:r>
            <a:r>
              <a:rPr lang="en-US" dirty="0" smtClean="0"/>
              <a:t>scholarships</a:t>
            </a:r>
          </a:p>
          <a:p>
            <a:pPr lvl="1"/>
            <a:r>
              <a:rPr lang="en-US" dirty="0" smtClean="0"/>
              <a:t>31 female </a:t>
            </a:r>
            <a:r>
              <a:rPr lang="en-US" dirty="0" smtClean="0"/>
              <a:t>students (48%) </a:t>
            </a:r>
            <a:endParaRPr lang="en-US" dirty="0" smtClean="0"/>
          </a:p>
          <a:p>
            <a:pPr lvl="1"/>
            <a:r>
              <a:rPr lang="en-US" dirty="0" smtClean="0"/>
              <a:t>25 minority </a:t>
            </a:r>
            <a:r>
              <a:rPr lang="en-US" dirty="0" smtClean="0"/>
              <a:t>students (38%).  </a:t>
            </a:r>
          </a:p>
          <a:p>
            <a:endParaRPr lang="en-US" dirty="0" smtClean="0"/>
          </a:p>
          <a:p>
            <a:r>
              <a:rPr lang="en-US" dirty="0" smtClean="0"/>
              <a:t>Goal </a:t>
            </a:r>
          </a:p>
          <a:p>
            <a:pPr lvl="1"/>
            <a:r>
              <a:rPr lang="en-US" dirty="0" smtClean="0"/>
              <a:t>34</a:t>
            </a:r>
            <a:r>
              <a:rPr lang="en-US" dirty="0" smtClean="0"/>
              <a:t>% for female students </a:t>
            </a:r>
            <a:endParaRPr lang="en-US" dirty="0" smtClean="0"/>
          </a:p>
          <a:p>
            <a:pPr lvl="1"/>
            <a:r>
              <a:rPr lang="en-US" dirty="0" smtClean="0"/>
              <a:t>30</a:t>
            </a:r>
            <a:r>
              <a:rPr lang="en-US" dirty="0" smtClean="0"/>
              <a:t>% for minority students.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6950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dirty="0" smtClean="0"/>
              <a:t> fellowship </a:t>
            </a:r>
            <a:r>
              <a:rPr lang="en-US" dirty="0" smtClean="0"/>
              <a:t>students made their next career steps </a:t>
            </a:r>
            <a:endParaRPr lang="en-US" dirty="0" smtClean="0"/>
          </a:p>
          <a:p>
            <a:pPr lvl="1"/>
            <a:r>
              <a:rPr lang="en-US" dirty="0" smtClean="0"/>
              <a:t>advanced </a:t>
            </a:r>
            <a:r>
              <a:rPr lang="en-US" dirty="0" smtClean="0"/>
              <a:t>degree </a:t>
            </a:r>
            <a:endParaRPr lang="en-US" dirty="0" smtClean="0"/>
          </a:p>
          <a:p>
            <a:pPr lvl="1"/>
            <a:r>
              <a:rPr lang="en-US" dirty="0" smtClean="0"/>
              <a:t>NASA contractor </a:t>
            </a:r>
          </a:p>
          <a:p>
            <a:pPr lvl="1"/>
            <a:r>
              <a:rPr lang="en-US" dirty="0" smtClean="0"/>
              <a:t>industry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cademia -3 </a:t>
            </a:r>
          </a:p>
          <a:p>
            <a:pPr lvl="1"/>
            <a:r>
              <a:rPr lang="en-US" dirty="0" smtClean="0"/>
              <a:t>20</a:t>
            </a:r>
            <a:r>
              <a:rPr lang="en-US" dirty="0" smtClean="0"/>
              <a:t>% </a:t>
            </a:r>
            <a:r>
              <a:rPr lang="en-US" dirty="0" smtClean="0"/>
              <a:t>graduated </a:t>
            </a:r>
            <a:r>
              <a:rPr lang="en-US" dirty="0" smtClean="0"/>
              <a:t>with STEM degrees </a:t>
            </a:r>
            <a:endParaRPr lang="en-US" dirty="0" smtClean="0"/>
          </a:p>
          <a:p>
            <a:pPr lvl="2"/>
            <a:r>
              <a:rPr lang="en-US" dirty="0" smtClean="0"/>
              <a:t>Goal: 9%</a:t>
            </a:r>
          </a:p>
          <a:p>
            <a:pPr lvl="1"/>
            <a:r>
              <a:rPr lang="en-US" dirty="0" smtClean="0"/>
              <a:t>8</a:t>
            </a:r>
            <a:r>
              <a:rPr lang="en-US" dirty="0" smtClean="0"/>
              <a:t>% </a:t>
            </a:r>
            <a:r>
              <a:rPr lang="en-US" dirty="0" smtClean="0"/>
              <a:t>pursued </a:t>
            </a:r>
            <a:r>
              <a:rPr lang="en-US" dirty="0" smtClean="0"/>
              <a:t>an advanced degree </a:t>
            </a:r>
            <a:endParaRPr lang="en-US" dirty="0" smtClean="0"/>
          </a:p>
          <a:p>
            <a:pPr lvl="2"/>
            <a:r>
              <a:rPr lang="en-US" dirty="0" smtClean="0"/>
              <a:t>Goal: 18%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 err="1" smtClean="0"/>
              <a:t>Infrastucture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Utah </a:t>
            </a:r>
            <a:r>
              <a:rPr lang="en-US" dirty="0" smtClean="0"/>
              <a:t>– Geology Department </a:t>
            </a:r>
          </a:p>
          <a:p>
            <a:pPr lvl="1"/>
            <a:r>
              <a:rPr lang="en-US" dirty="0" smtClean="0"/>
              <a:t>analogs </a:t>
            </a:r>
            <a:r>
              <a:rPr lang="en-US" dirty="0" smtClean="0"/>
              <a:t>for planetary </a:t>
            </a:r>
            <a:r>
              <a:rPr lang="en-US" dirty="0" smtClean="0"/>
              <a:t>exploration</a:t>
            </a:r>
          </a:p>
          <a:p>
            <a:r>
              <a:rPr lang="en-US" dirty="0" smtClean="0"/>
              <a:t>Utah </a:t>
            </a:r>
            <a:r>
              <a:rPr lang="en-US" dirty="0" smtClean="0"/>
              <a:t>State University </a:t>
            </a:r>
            <a:r>
              <a:rPr lang="en-US" dirty="0" smtClean="0"/>
              <a:t>- ETE </a:t>
            </a:r>
          </a:p>
          <a:p>
            <a:pPr lvl="1"/>
            <a:r>
              <a:rPr lang="en-US" dirty="0" smtClean="0"/>
              <a:t>robotics </a:t>
            </a:r>
            <a:r>
              <a:rPr lang="en-US" dirty="0" smtClean="0"/>
              <a:t>projects </a:t>
            </a:r>
            <a:endParaRPr lang="en-US" dirty="0" smtClean="0"/>
          </a:p>
          <a:p>
            <a:pPr lvl="1"/>
            <a:r>
              <a:rPr lang="en-US" dirty="0" smtClean="0"/>
              <a:t>Society </a:t>
            </a:r>
            <a:r>
              <a:rPr lang="en-US" dirty="0" smtClean="0"/>
              <a:t>of Hispanic and Professional Engineers (SHPE) </a:t>
            </a:r>
            <a:r>
              <a:rPr lang="en-US" dirty="0" smtClean="0"/>
              <a:t>	NASA </a:t>
            </a:r>
            <a:r>
              <a:rPr lang="en-US" dirty="0" smtClean="0"/>
              <a:t>Space Science </a:t>
            </a:r>
            <a:r>
              <a:rPr lang="en-US" dirty="0" smtClean="0"/>
              <a:t>Day  </a:t>
            </a:r>
          </a:p>
          <a:p>
            <a:endParaRPr lang="en-US" dirty="0" smtClean="0"/>
          </a:p>
          <a:p>
            <a:r>
              <a:rPr lang="en-US" dirty="0" smtClean="0"/>
              <a:t>Goal: 3 </a:t>
            </a:r>
            <a:r>
              <a:rPr lang="en-US" dirty="0" err="1" smtClean="0"/>
              <a:t>minigrant</a:t>
            </a:r>
            <a:r>
              <a:rPr lang="en-US" dirty="0" smtClean="0"/>
              <a:t> awards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LARSS interns - 2</a:t>
            </a:r>
          </a:p>
          <a:p>
            <a:r>
              <a:rPr lang="en-US" dirty="0" smtClean="0"/>
              <a:t>NASA JPL</a:t>
            </a:r>
          </a:p>
          <a:p>
            <a:r>
              <a:rPr lang="en-US" dirty="0" smtClean="0"/>
              <a:t>NASA Ames</a:t>
            </a:r>
          </a:p>
          <a:p>
            <a:r>
              <a:rPr lang="en-US" dirty="0" smtClean="0"/>
              <a:t>USU </a:t>
            </a:r>
            <a:r>
              <a:rPr lang="en-US" dirty="0" smtClean="0"/>
              <a:t>Engineering </a:t>
            </a:r>
            <a:r>
              <a:rPr lang="en-US" dirty="0" smtClean="0"/>
              <a:t>State  </a:t>
            </a:r>
          </a:p>
          <a:p>
            <a:endParaRPr lang="en-US" dirty="0" smtClean="0"/>
          </a:p>
          <a:p>
            <a:r>
              <a:rPr lang="en-US" dirty="0" smtClean="0"/>
              <a:t>Goal:  11 interns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Attract &amp; retain </a:t>
            </a:r>
            <a:r>
              <a:rPr lang="en-US" sz="3600" b="1" dirty="0" smtClean="0"/>
              <a:t>students </a:t>
            </a:r>
            <a:r>
              <a:rPr lang="en-US" sz="3600" b="1" dirty="0" smtClean="0"/>
              <a:t>in STEM </a:t>
            </a:r>
            <a:r>
              <a:rPr lang="en-US" sz="3600" b="1" dirty="0" smtClean="0"/>
              <a:t>disciplines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3632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3200" dirty="0" smtClean="0"/>
              <a:t>10 teacher workshops</a:t>
            </a:r>
          </a:p>
          <a:p>
            <a:pPr lvl="1"/>
            <a:r>
              <a:rPr lang="en-US" sz="2800" dirty="0" smtClean="0"/>
              <a:t>Goal: 10 workshops</a:t>
            </a:r>
          </a:p>
          <a:p>
            <a:endParaRPr lang="en-US" sz="3200" dirty="0" smtClean="0"/>
          </a:p>
          <a:p>
            <a:r>
              <a:rPr lang="en-US" sz="3200" dirty="0" smtClean="0"/>
              <a:t>4 </a:t>
            </a:r>
            <a:r>
              <a:rPr lang="en-US" sz="3200" dirty="0" smtClean="0"/>
              <a:t>sets of educational materials </a:t>
            </a:r>
            <a:r>
              <a:rPr lang="en-US" sz="3200" dirty="0" smtClean="0"/>
              <a:t>on-line</a:t>
            </a:r>
          </a:p>
          <a:p>
            <a:pPr lvl="1"/>
            <a:r>
              <a:rPr lang="en-US" sz="2800" dirty="0" smtClean="0"/>
              <a:t>Goal: 4 sets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Informal Education </a:t>
            </a:r>
            <a:r>
              <a:rPr lang="en-US" sz="3200" b="1" dirty="0" smtClean="0"/>
              <a:t>-form </a:t>
            </a:r>
            <a:r>
              <a:rPr lang="en-US" sz="3200" b="1" dirty="0" smtClean="0"/>
              <a:t>strategic </a:t>
            </a:r>
            <a:r>
              <a:rPr lang="en-US" sz="3200" b="1" dirty="0" smtClean="0"/>
              <a:t>partnerships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Alianza</a:t>
            </a:r>
            <a:r>
              <a:rPr lang="en-US" dirty="0" smtClean="0"/>
              <a:t> </a:t>
            </a:r>
            <a:r>
              <a:rPr lang="en-US" dirty="0" smtClean="0"/>
              <a:t>Academy, </a:t>
            </a:r>
            <a:endParaRPr lang="en-US" dirty="0" smtClean="0"/>
          </a:p>
          <a:p>
            <a:r>
              <a:rPr lang="en-US" dirty="0" smtClean="0"/>
              <a:t>Salt </a:t>
            </a:r>
            <a:r>
              <a:rPr lang="en-US" dirty="0" smtClean="0"/>
              <a:t>Lake Center for Science Education, </a:t>
            </a:r>
            <a:endParaRPr lang="en-US" dirty="0" smtClean="0"/>
          </a:p>
          <a:p>
            <a:r>
              <a:rPr lang="en-US" dirty="0" smtClean="0"/>
              <a:t>Salt </a:t>
            </a:r>
            <a:r>
              <a:rPr lang="en-US" dirty="0" smtClean="0"/>
              <a:t>Lake Arts Academy, </a:t>
            </a:r>
            <a:endParaRPr lang="en-US" dirty="0" smtClean="0"/>
          </a:p>
          <a:p>
            <a:r>
              <a:rPr lang="en-US" dirty="0" smtClean="0"/>
              <a:t>Salt </a:t>
            </a:r>
            <a:r>
              <a:rPr lang="en-US" dirty="0" smtClean="0"/>
              <a:t>Lake Center for Science, </a:t>
            </a:r>
            <a:endParaRPr lang="en-US" dirty="0" smtClean="0"/>
          </a:p>
          <a:p>
            <a:r>
              <a:rPr lang="en-US" dirty="0" smtClean="0"/>
              <a:t>Space </a:t>
            </a:r>
            <a:r>
              <a:rPr lang="en-US" dirty="0" smtClean="0"/>
              <a:t>Science Institute, </a:t>
            </a:r>
            <a:endParaRPr lang="en-US" dirty="0" smtClean="0"/>
          </a:p>
          <a:p>
            <a:r>
              <a:rPr lang="en-US" dirty="0" smtClean="0"/>
              <a:t>Wasatch</a:t>
            </a:r>
            <a:r>
              <a:rPr lang="en-US" dirty="0" smtClean="0"/>
              <a:t>, Jackson and Woodrow Wilson Elementary schools. </a:t>
            </a:r>
            <a:endParaRPr lang="en-US" dirty="0" smtClean="0"/>
          </a:p>
          <a:p>
            <a:pPr lvl="1"/>
            <a:r>
              <a:rPr lang="en-US" dirty="0" smtClean="0"/>
              <a:t>Goal: 4 partnerships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2011 Augmentation </a:t>
            </a:r>
          </a:p>
          <a:p>
            <a:pPr lvl="1"/>
            <a:r>
              <a:rPr lang="en-US" dirty="0" smtClean="0"/>
              <a:t>award notice being processed (60 days)</a:t>
            </a:r>
          </a:p>
          <a:p>
            <a:pPr lvl="1"/>
            <a:r>
              <a:rPr lang="en-US" dirty="0" smtClean="0"/>
              <a:t>$215,000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2012 Space Grant base funding</a:t>
            </a:r>
          </a:p>
          <a:p>
            <a:pPr lvl="1"/>
            <a:r>
              <a:rPr lang="en-US" dirty="0" smtClean="0"/>
              <a:t>Annual report submitted Apr 27, 2012</a:t>
            </a:r>
          </a:p>
          <a:p>
            <a:pPr lvl="1"/>
            <a:r>
              <a:rPr lang="en-US" dirty="0" smtClean="0"/>
              <a:t>$575,000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2012 Augmentation</a:t>
            </a:r>
          </a:p>
          <a:p>
            <a:pPr lvl="1"/>
            <a:r>
              <a:rPr lang="en-US" dirty="0" smtClean="0"/>
              <a:t>TBD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475" cy="776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475" cy="741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88412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8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Development of </a:t>
            </a:r>
            <a:r>
              <a:rPr lang="en-US" b="1" dirty="0" smtClean="0"/>
              <a:t>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Awarded </a:t>
            </a:r>
            <a:r>
              <a:rPr lang="en-US" dirty="0" smtClean="0"/>
              <a:t>24 graduate fellowships </a:t>
            </a:r>
            <a:endParaRPr lang="en-US" dirty="0" smtClean="0"/>
          </a:p>
          <a:p>
            <a:pPr lvl="1"/>
            <a:r>
              <a:rPr lang="en-US" dirty="0" smtClean="0"/>
              <a:t>Goal: 17 </a:t>
            </a:r>
            <a:r>
              <a:rPr lang="en-US" dirty="0" smtClean="0"/>
              <a:t>graduate </a:t>
            </a:r>
            <a:r>
              <a:rPr lang="en-US" dirty="0" smtClean="0"/>
              <a:t>fellowships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44 papers </a:t>
            </a:r>
            <a:r>
              <a:rPr lang="en-US" dirty="0" smtClean="0"/>
              <a:t>published </a:t>
            </a:r>
            <a:r>
              <a:rPr lang="en-US" dirty="0" smtClean="0"/>
              <a:t>by our </a:t>
            </a:r>
            <a:r>
              <a:rPr lang="en-US" dirty="0" smtClean="0"/>
              <a:t>students  </a:t>
            </a:r>
          </a:p>
          <a:p>
            <a:pPr lvl="1"/>
            <a:r>
              <a:rPr lang="en-US" dirty="0" smtClean="0"/>
              <a:t>Goal: 34 </a:t>
            </a:r>
            <a:r>
              <a:rPr lang="en-US" dirty="0" smtClean="0"/>
              <a:t>papers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74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236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Development of Workforce</vt:lpstr>
      <vt:lpstr>Slide 9</vt:lpstr>
      <vt:lpstr>Diversity</vt:lpstr>
      <vt:lpstr>Slide 11</vt:lpstr>
      <vt:lpstr>Student Tracking</vt:lpstr>
      <vt:lpstr>Research Infrastucture</vt:lpstr>
      <vt:lpstr>Internships</vt:lpstr>
      <vt:lpstr>Attract &amp; retain students in STEM disciplines</vt:lpstr>
      <vt:lpstr>Informal Education -form strategic partnerships</vt:lpstr>
      <vt:lpstr>Funding update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u0034668</dc:creator>
  <cp:lastModifiedBy>u0034668</cp:lastModifiedBy>
  <cp:revision>16</cp:revision>
  <dcterms:created xsi:type="dcterms:W3CDTF">2012-05-04T17:32:20Z</dcterms:created>
  <dcterms:modified xsi:type="dcterms:W3CDTF">2012-05-04T19:58:15Z</dcterms:modified>
</cp:coreProperties>
</file>