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ED1119-855C-4029-A493-D5EB11A6AE3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83BAC3-EB4D-4FEB-A20B-0A7145EB053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NASA </a:t>
            </a:r>
            <a:r>
              <a:rPr lang="en-US" dirty="0" err="1" smtClean="0"/>
              <a:t>EPSCoR</a:t>
            </a:r>
            <a:r>
              <a:rPr lang="en-US" dirty="0" smtClean="0"/>
              <a:t>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Infrastructure Development</a:t>
            </a:r>
          </a:p>
          <a:p>
            <a:r>
              <a:rPr lang="en-US" dirty="0" err="1" smtClean="0"/>
              <a:t>Aerospike</a:t>
            </a:r>
            <a:r>
              <a:rPr lang="en-US" dirty="0" smtClean="0"/>
              <a:t> Thrusters-Stephen Whitmore-USU </a:t>
            </a:r>
          </a:p>
          <a:p>
            <a:r>
              <a:rPr lang="en-US" dirty="0" smtClean="0"/>
              <a:t>Travel Augmentation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Travel Augmentation  $50k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Marshall Space Flight Center, Huntsville, </a:t>
            </a:r>
            <a:r>
              <a:rPr lang="en-US" b="1" dirty="0" smtClean="0"/>
              <a:t>AL</a:t>
            </a:r>
          </a:p>
          <a:p>
            <a:pPr lvl="1"/>
            <a:r>
              <a:rPr lang="en-US" dirty="0" err="1" smtClean="0"/>
              <a:t>Heng</a:t>
            </a:r>
            <a:r>
              <a:rPr lang="en-US" dirty="0" smtClean="0"/>
              <a:t> Ban </a:t>
            </a:r>
            <a:r>
              <a:rPr lang="en-US" dirty="0" smtClean="0"/>
              <a:t>MAE </a:t>
            </a:r>
            <a:r>
              <a:rPr lang="en-US" dirty="0" smtClean="0"/>
              <a:t>USU (student)</a:t>
            </a:r>
            <a:endParaRPr lang="en-US" dirty="0" smtClean="0"/>
          </a:p>
          <a:p>
            <a:pPr lvl="1"/>
            <a:r>
              <a:rPr lang="en-US" dirty="0" smtClean="0"/>
              <a:t>Brad Bundy </a:t>
            </a:r>
            <a:r>
              <a:rPr lang="en-US" dirty="0" err="1" smtClean="0"/>
              <a:t>Chem</a:t>
            </a:r>
            <a:r>
              <a:rPr lang="en-US" dirty="0" smtClean="0"/>
              <a:t> Eng </a:t>
            </a:r>
            <a:r>
              <a:rPr lang="en-US" dirty="0" smtClean="0"/>
              <a:t>BYU (Jeff </a:t>
            </a:r>
            <a:r>
              <a:rPr lang="en-US" dirty="0" smtClean="0"/>
              <a:t>Wu or </a:t>
            </a:r>
            <a:r>
              <a:rPr lang="en-US" dirty="0" err="1" smtClean="0"/>
              <a:t>Prashanta</a:t>
            </a:r>
            <a:r>
              <a:rPr lang="en-US" dirty="0" smtClean="0"/>
              <a:t> </a:t>
            </a:r>
            <a:r>
              <a:rPr lang="en-US" dirty="0" err="1" smtClean="0"/>
              <a:t>Shrestha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Goddard Space Flight Center, Greenbelt, MD</a:t>
            </a:r>
          </a:p>
          <a:p>
            <a:pPr lvl="1"/>
            <a:r>
              <a:rPr lang="en-US" dirty="0" smtClean="0"/>
              <a:t>Shane Larson </a:t>
            </a:r>
            <a:r>
              <a:rPr lang="en-US" dirty="0" smtClean="0"/>
              <a:t>Physics </a:t>
            </a:r>
            <a:r>
              <a:rPr lang="en-US" dirty="0" smtClean="0"/>
              <a:t>USU(Eric </a:t>
            </a:r>
            <a:r>
              <a:rPr lang="en-US" dirty="0" smtClean="0"/>
              <a:t>Addison)</a:t>
            </a:r>
          </a:p>
          <a:p>
            <a:pPr lvl="1"/>
            <a:r>
              <a:rPr lang="en-US" dirty="0" err="1" smtClean="0"/>
              <a:t>Ludger</a:t>
            </a:r>
            <a:r>
              <a:rPr lang="en-US" dirty="0" smtClean="0"/>
              <a:t> </a:t>
            </a:r>
            <a:r>
              <a:rPr lang="en-US" dirty="0" err="1" smtClean="0"/>
              <a:t>Scherliess</a:t>
            </a:r>
            <a:r>
              <a:rPr lang="en-US" dirty="0" smtClean="0"/>
              <a:t> </a:t>
            </a:r>
            <a:r>
              <a:rPr lang="en-US" dirty="0" smtClean="0"/>
              <a:t>Physics </a:t>
            </a:r>
            <a:r>
              <a:rPr lang="en-US" dirty="0" smtClean="0"/>
              <a:t>USU </a:t>
            </a:r>
            <a:r>
              <a:rPr lang="en-US" dirty="0" smtClean="0"/>
              <a:t>(</a:t>
            </a:r>
            <a:r>
              <a:rPr lang="en-US" dirty="0" err="1" smtClean="0"/>
              <a:t>Levan</a:t>
            </a:r>
            <a:r>
              <a:rPr lang="en-US" dirty="0" smtClean="0"/>
              <a:t> </a:t>
            </a:r>
            <a:r>
              <a:rPr lang="en-US" dirty="0" err="1" smtClean="0"/>
              <a:t>Lomidze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Wayne </a:t>
            </a:r>
            <a:r>
              <a:rPr lang="en-US" dirty="0" smtClean="0"/>
              <a:t>Springer &amp; </a:t>
            </a:r>
            <a:r>
              <a:rPr lang="en-US" dirty="0" smtClean="0"/>
              <a:t>Kyle </a:t>
            </a:r>
            <a:r>
              <a:rPr lang="en-US" dirty="0" smtClean="0"/>
              <a:t>Dawson, Physics &amp; Astronomy </a:t>
            </a:r>
            <a:r>
              <a:rPr lang="en-US" dirty="0" smtClean="0"/>
              <a:t>UU</a:t>
            </a:r>
            <a:endParaRPr lang="en-US" dirty="0" smtClean="0"/>
          </a:p>
          <a:p>
            <a:pPr lvl="1"/>
            <a:r>
              <a:rPr lang="en-US" dirty="0" smtClean="0"/>
              <a:t>John </a:t>
            </a:r>
            <a:r>
              <a:rPr lang="en-US" dirty="0" err="1" smtClean="0"/>
              <a:t>Sohl</a:t>
            </a:r>
            <a:r>
              <a:rPr lang="en-US" dirty="0" smtClean="0"/>
              <a:t> </a:t>
            </a:r>
            <a:r>
              <a:rPr lang="en-US" dirty="0" smtClean="0"/>
              <a:t>Physics </a:t>
            </a:r>
            <a:r>
              <a:rPr lang="en-US" dirty="0" smtClean="0"/>
              <a:t>WSU (2 undergraduate students)</a:t>
            </a:r>
            <a:endParaRPr lang="en-US" dirty="0" smtClean="0"/>
          </a:p>
          <a:p>
            <a:r>
              <a:rPr lang="en-US" b="1" dirty="0" smtClean="0"/>
              <a:t>Johnson Space Center, Houston, TX</a:t>
            </a:r>
          </a:p>
          <a:p>
            <a:pPr lvl="1"/>
            <a:r>
              <a:rPr lang="en-US" dirty="0" smtClean="0"/>
              <a:t>Joseph </a:t>
            </a:r>
            <a:r>
              <a:rPr lang="en-US" dirty="0" smtClean="0"/>
              <a:t>Orr </a:t>
            </a:r>
            <a:r>
              <a:rPr lang="en-US" dirty="0" smtClean="0"/>
              <a:t>&amp; </a:t>
            </a:r>
            <a:r>
              <a:rPr lang="en-US" dirty="0" smtClean="0"/>
              <a:t>Lara </a:t>
            </a:r>
            <a:r>
              <a:rPr lang="en-US" dirty="0" smtClean="0"/>
              <a:t>Brewer </a:t>
            </a:r>
            <a:r>
              <a:rPr lang="en-US" dirty="0" smtClean="0"/>
              <a:t>Anesthesiology </a:t>
            </a:r>
            <a:r>
              <a:rPr lang="en-US" dirty="0" smtClean="0"/>
              <a:t>UU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Augmentation 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68880"/>
            <a:ext cx="8229600" cy="4389120"/>
          </a:xfrm>
        </p:spPr>
        <p:txBody>
          <a:bodyPr/>
          <a:lstStyle/>
          <a:p>
            <a:r>
              <a:rPr lang="en-US" dirty="0" smtClean="0"/>
              <a:t>5 </a:t>
            </a:r>
            <a:r>
              <a:rPr lang="en-US" dirty="0" smtClean="0"/>
              <a:t>research groups to visit </a:t>
            </a:r>
            <a:r>
              <a:rPr lang="en-US" dirty="0" smtClean="0"/>
              <a:t>NASA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urrently </a:t>
            </a:r>
            <a:r>
              <a:rPr lang="en-US" dirty="0" smtClean="0"/>
              <a:t>have no NASA-related research </a:t>
            </a:r>
            <a:r>
              <a:rPr lang="en-US" dirty="0" smtClean="0"/>
              <a:t>connections</a:t>
            </a:r>
            <a:endParaRPr lang="en-US" dirty="0" smtClean="0"/>
          </a:p>
          <a:p>
            <a:pPr lvl="1"/>
            <a:r>
              <a:rPr lang="en-US" dirty="0" smtClean="0"/>
              <a:t>Initiate discussions </a:t>
            </a:r>
            <a:r>
              <a:rPr lang="en-US" dirty="0" smtClean="0"/>
              <a:t>with NASA </a:t>
            </a:r>
            <a:r>
              <a:rPr lang="en-US" dirty="0" smtClean="0"/>
              <a:t>colleagues</a:t>
            </a:r>
          </a:p>
          <a:p>
            <a:pPr lvl="1"/>
            <a:r>
              <a:rPr lang="en-US" dirty="0" smtClean="0"/>
              <a:t>$2,500 travel grants</a:t>
            </a:r>
          </a:p>
          <a:p>
            <a:pPr lvl="1"/>
            <a:r>
              <a:rPr lang="en-US" dirty="0" smtClean="0"/>
              <a:t>Ending Sep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b="1" dirty="0" smtClean="0"/>
              <a:t>Research </a:t>
            </a:r>
            <a:r>
              <a:rPr lang="en-US" sz="4000" b="1" dirty="0" smtClean="0"/>
              <a:t>Infrastructure Development 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8229600" cy="418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b="1" dirty="0" smtClean="0"/>
              <a:t>Research Infrastructure Development </a:t>
            </a:r>
            <a:endParaRPr lang="en-US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43114"/>
            <a:ext cx="8229600" cy="377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30 students supported</a:t>
            </a:r>
            <a:endParaRPr lang="en-US" dirty="0" smtClean="0"/>
          </a:p>
          <a:p>
            <a:pPr lvl="1"/>
            <a:r>
              <a:rPr lang="en-US" dirty="0" smtClean="0"/>
              <a:t>8 graduate students  </a:t>
            </a:r>
          </a:p>
          <a:p>
            <a:pPr lvl="1"/>
            <a:r>
              <a:rPr lang="en-US" dirty="0" smtClean="0"/>
              <a:t>7 females (23%) </a:t>
            </a:r>
          </a:p>
          <a:p>
            <a:pPr lvl="1"/>
            <a:r>
              <a:rPr lang="en-US" dirty="0" smtClean="0"/>
              <a:t>1 minority (4.5%)</a:t>
            </a:r>
          </a:p>
          <a:p>
            <a:r>
              <a:rPr lang="en-US" dirty="0" smtClean="0"/>
              <a:t>Collaboration with industrial firms</a:t>
            </a:r>
          </a:p>
          <a:p>
            <a:pPr lvl="1"/>
            <a:r>
              <a:rPr lang="en-US" dirty="0" smtClean="0"/>
              <a:t>Philips Medical</a:t>
            </a:r>
          </a:p>
          <a:p>
            <a:pPr lvl="1"/>
            <a:r>
              <a:rPr lang="en-US" dirty="0" smtClean="0"/>
              <a:t>Campbell Scientific</a:t>
            </a:r>
          </a:p>
          <a:p>
            <a:pPr lvl="1"/>
            <a:r>
              <a:rPr lang="en-US" dirty="0" smtClean="0"/>
              <a:t>Apogee, Inc.</a:t>
            </a:r>
          </a:p>
          <a:p>
            <a:pPr lvl="1"/>
            <a:r>
              <a:rPr lang="en-US" dirty="0" smtClean="0"/>
              <a:t>Juniper Systems </a:t>
            </a:r>
          </a:p>
          <a:p>
            <a:pPr lvl="1"/>
            <a:r>
              <a:rPr lang="en-US" dirty="0" smtClean="0"/>
              <a:t>ATK </a:t>
            </a:r>
          </a:p>
          <a:p>
            <a:pPr lvl="1"/>
            <a:r>
              <a:rPr lang="en-US" dirty="0" err="1" smtClean="0"/>
              <a:t>Visidyne</a:t>
            </a:r>
            <a:r>
              <a:rPr lang="en-US" dirty="0" smtClean="0"/>
              <a:t>, Inc.</a:t>
            </a:r>
          </a:p>
          <a:p>
            <a:pPr lvl="1"/>
            <a:r>
              <a:rPr lang="en-US" dirty="0" smtClean="0"/>
              <a:t>Solar Conduit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submitted</a:t>
            </a:r>
          </a:p>
          <a:p>
            <a:r>
              <a:rPr lang="en-US" dirty="0" smtClean="0"/>
              <a:t>1 published</a:t>
            </a:r>
          </a:p>
          <a:p>
            <a:r>
              <a:rPr lang="en-US" dirty="0" smtClean="0"/>
              <a:t>8 meeting presentations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Bradley Bundy ACS Petroleum Research  </a:t>
            </a:r>
            <a:r>
              <a:rPr lang="en-US" dirty="0" smtClean="0"/>
              <a:t> </a:t>
            </a:r>
            <a:r>
              <a:rPr lang="en-US" dirty="0" smtClean="0"/>
              <a:t>$</a:t>
            </a:r>
            <a:r>
              <a:rPr lang="en-US" dirty="0" smtClean="0"/>
              <a:t>100,000</a:t>
            </a:r>
          </a:p>
          <a:p>
            <a:r>
              <a:rPr lang="en-US" dirty="0" smtClean="0"/>
              <a:t> </a:t>
            </a:r>
            <a:r>
              <a:rPr lang="en-US" dirty="0" smtClean="0"/>
              <a:t>Bradley Bundy DARPA  </a:t>
            </a:r>
            <a:r>
              <a:rPr lang="en-US" dirty="0" smtClean="0"/>
              <a:t>$300,000 </a:t>
            </a:r>
          </a:p>
          <a:p>
            <a:r>
              <a:rPr lang="en-US" dirty="0" err="1" smtClean="0"/>
              <a:t>Heng</a:t>
            </a:r>
            <a:r>
              <a:rPr lang="en-US" dirty="0" smtClean="0"/>
              <a:t> </a:t>
            </a:r>
            <a:r>
              <a:rPr lang="en-US" dirty="0" smtClean="0"/>
              <a:t>Ban NASA MSFC </a:t>
            </a:r>
            <a:r>
              <a:rPr lang="en-US" dirty="0" smtClean="0"/>
              <a:t> </a:t>
            </a:r>
            <a:r>
              <a:rPr lang="en-US" dirty="0" smtClean="0"/>
              <a:t>$10,000 </a:t>
            </a:r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smtClean="0"/>
              <a:t>Colton </a:t>
            </a:r>
            <a:r>
              <a:rPr lang="en-US" dirty="0" smtClean="0"/>
              <a:t>NSF</a:t>
            </a:r>
          </a:p>
          <a:p>
            <a:r>
              <a:rPr lang="en-US" dirty="0" smtClean="0"/>
              <a:t>Robert </a:t>
            </a:r>
            <a:r>
              <a:rPr lang="en-US" dirty="0" smtClean="0"/>
              <a:t>Wayne Springer NSF </a:t>
            </a:r>
            <a:r>
              <a:rPr lang="en-US" dirty="0" smtClean="0"/>
              <a:t> </a:t>
            </a:r>
            <a:r>
              <a:rPr lang="en-US" dirty="0" smtClean="0"/>
              <a:t>$250,000 </a:t>
            </a:r>
            <a:endParaRPr lang="en-US" dirty="0" smtClean="0"/>
          </a:p>
          <a:p>
            <a:r>
              <a:rPr lang="en-US" dirty="0" smtClean="0"/>
              <a:t>Kevin </a:t>
            </a:r>
            <a:r>
              <a:rPr lang="en-US" dirty="0" smtClean="0"/>
              <a:t>Jim Air Force </a:t>
            </a:r>
            <a:r>
              <a:rPr lang="en-US" dirty="0" smtClean="0"/>
              <a:t> </a:t>
            </a:r>
            <a:r>
              <a:rPr lang="en-US" dirty="0" smtClean="0"/>
              <a:t>$500,000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and Revised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USU ECE </a:t>
            </a:r>
            <a:r>
              <a:rPr lang="en-US" dirty="0" smtClean="0"/>
              <a:t>5930 - Small Imager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USU ECE </a:t>
            </a:r>
            <a:r>
              <a:rPr lang="en-US" dirty="0" smtClean="0"/>
              <a:t>5140 - Electrical Energy </a:t>
            </a:r>
            <a:r>
              <a:rPr lang="en-US" dirty="0" smtClean="0"/>
              <a:t>Engineering</a:t>
            </a:r>
          </a:p>
          <a:p>
            <a:r>
              <a:rPr lang="en-US" dirty="0" smtClean="0"/>
              <a:t>USU ECE </a:t>
            </a:r>
            <a:r>
              <a:rPr lang="en-US" dirty="0" smtClean="0"/>
              <a:t>6140 </a:t>
            </a:r>
            <a:r>
              <a:rPr lang="en-US" dirty="0" smtClean="0"/>
              <a:t>– Adv. </a:t>
            </a:r>
            <a:r>
              <a:rPr lang="en-US" dirty="0" smtClean="0"/>
              <a:t>Electrical </a:t>
            </a:r>
            <a:r>
              <a:rPr lang="en-US" dirty="0" smtClean="0"/>
              <a:t>Energy Engineering </a:t>
            </a:r>
          </a:p>
          <a:p>
            <a:r>
              <a:rPr lang="en-US" dirty="0" smtClean="0"/>
              <a:t>USU ECE 5930 - Wind </a:t>
            </a:r>
            <a:r>
              <a:rPr lang="en-US" dirty="0" smtClean="0"/>
              <a:t>Turbine System Design </a:t>
            </a:r>
            <a:endParaRPr lang="en-US" dirty="0" smtClean="0"/>
          </a:p>
          <a:p>
            <a:r>
              <a:rPr lang="en-US" dirty="0" smtClean="0"/>
              <a:t>UU ASTR5015 – </a:t>
            </a:r>
            <a:r>
              <a:rPr lang="en-US" dirty="0" err="1" smtClean="0"/>
              <a:t>Observ</a:t>
            </a:r>
            <a:r>
              <a:rPr lang="en-US" dirty="0" smtClean="0"/>
              <a:t>. </a:t>
            </a:r>
            <a:r>
              <a:rPr lang="en-US" dirty="0" smtClean="0"/>
              <a:t>Methods and Data Analysis </a:t>
            </a:r>
            <a:endParaRPr lang="en-US" dirty="0" smtClean="0"/>
          </a:p>
          <a:p>
            <a:r>
              <a:rPr lang="en-US" dirty="0" smtClean="0"/>
              <a:t>UU Phys </a:t>
            </a:r>
            <a:r>
              <a:rPr lang="en-US" dirty="0" smtClean="0"/>
              <a:t>4060 - Popular Observational </a:t>
            </a:r>
            <a:r>
              <a:rPr lang="en-US" dirty="0" smtClean="0"/>
              <a:t>Astronomy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6771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Aerospike</a:t>
            </a:r>
            <a:r>
              <a:rPr lang="en-US" b="1" dirty="0" smtClean="0"/>
              <a:t> Thrusters for IN-Space and Planetary Ascent/Descent </a:t>
            </a:r>
            <a:r>
              <a:rPr lang="en-US" b="1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179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Stephen A. Whitmore, Associate </a:t>
            </a:r>
            <a:r>
              <a:rPr lang="en-US" dirty="0" smtClean="0"/>
              <a:t>Professor</a:t>
            </a:r>
          </a:p>
          <a:p>
            <a:pPr lvl="1"/>
            <a:r>
              <a:rPr lang="en-US" dirty="0" smtClean="0"/>
              <a:t>Mechanical </a:t>
            </a:r>
            <a:r>
              <a:rPr lang="en-US" dirty="0" smtClean="0"/>
              <a:t>and Aerospace </a:t>
            </a:r>
            <a:r>
              <a:rPr lang="en-US" dirty="0" smtClean="0"/>
              <a:t>Engineering</a:t>
            </a:r>
          </a:p>
          <a:p>
            <a:pPr lvl="1"/>
            <a:r>
              <a:rPr lang="en-US" dirty="0" smtClean="0"/>
              <a:t>Utah </a:t>
            </a:r>
            <a:r>
              <a:rPr lang="en-US" dirty="0" smtClean="0"/>
              <a:t>State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Ending 4 Sep 2012</a:t>
            </a:r>
          </a:p>
          <a:p>
            <a:r>
              <a:rPr lang="en-US" dirty="0" smtClean="0"/>
              <a:t>Selected for funding from 5 other proposals submitted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journal publications</a:t>
            </a:r>
          </a:p>
          <a:p>
            <a:r>
              <a:rPr lang="en-US" dirty="0" smtClean="0"/>
              <a:t>6 presentations at meetings</a:t>
            </a:r>
          </a:p>
          <a:p>
            <a:r>
              <a:rPr lang="en-US" dirty="0" smtClean="0"/>
              <a:t>5 NASA articles</a:t>
            </a:r>
          </a:p>
          <a:p>
            <a:r>
              <a:rPr lang="en-US" dirty="0" smtClean="0"/>
              <a:t>2 patents</a:t>
            </a:r>
          </a:p>
          <a:p>
            <a:r>
              <a:rPr lang="en-US" dirty="0" smtClean="0"/>
              <a:t>4 grant proposals</a:t>
            </a:r>
          </a:p>
          <a:p>
            <a:r>
              <a:rPr lang="en-US" dirty="0" smtClean="0"/>
              <a:t>24 participants</a:t>
            </a:r>
          </a:p>
          <a:p>
            <a:pPr lvl="1"/>
            <a:r>
              <a:rPr lang="en-US" dirty="0" smtClean="0"/>
              <a:t>3 faculty</a:t>
            </a:r>
          </a:p>
          <a:p>
            <a:pPr lvl="1"/>
            <a:r>
              <a:rPr lang="en-US" dirty="0" smtClean="0"/>
              <a:t>7 graduate students</a:t>
            </a:r>
          </a:p>
          <a:p>
            <a:pPr lvl="1"/>
            <a:r>
              <a:rPr lang="en-US" dirty="0" smtClean="0"/>
              <a:t>13 undergraduate students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322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NASA EPSCoR programs</vt:lpstr>
      <vt:lpstr>  Research Infrastructure Development </vt:lpstr>
      <vt:lpstr>  Research Infrastructure Development </vt:lpstr>
      <vt:lpstr>Annual Progress Report</vt:lpstr>
      <vt:lpstr>Publications</vt:lpstr>
      <vt:lpstr>Grant proposals</vt:lpstr>
      <vt:lpstr>New and Revised Courses</vt:lpstr>
      <vt:lpstr>Aerospike Thrusters for IN-Space and Planetary Ascent/Descent Applications</vt:lpstr>
      <vt:lpstr>Research Success</vt:lpstr>
      <vt:lpstr>Travel Augmentation  $50k</vt:lpstr>
      <vt:lpstr>Travel Augmentation  2011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EPSCoR programs</dc:title>
  <dc:creator>u0034668</dc:creator>
  <cp:lastModifiedBy>u0034668</cp:lastModifiedBy>
  <cp:revision>8</cp:revision>
  <dcterms:created xsi:type="dcterms:W3CDTF">2012-05-04T21:51:01Z</dcterms:created>
  <dcterms:modified xsi:type="dcterms:W3CDTF">2012-05-04T23:06:22Z</dcterms:modified>
</cp:coreProperties>
</file>