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63"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dLbl>
              <c:idx val="0"/>
              <c:layout>
                <c:manualLayout>
                  <c:x val="-0.12398151793525809"/>
                  <c:y val="-0.29259259259259257"/>
                </c:manualLayout>
              </c:layout>
              <c:tx>
                <c:rich>
                  <a:bodyPr/>
                  <a:lstStyle/>
                  <a:p>
                    <a:r>
                      <a:rPr lang="en-US" sz="1100" b="1" dirty="0"/>
                      <a:t>Outcome 1, 91%</a:t>
                    </a:r>
                  </a:p>
                </c:rich>
              </c:tx>
              <c:showLegendKey val="0"/>
              <c:showVal val="1"/>
              <c:showCatName val="1"/>
              <c:showSerName val="0"/>
              <c:showPercent val="0"/>
              <c:showBubbleSize val="0"/>
            </c:dLbl>
            <c:dLbl>
              <c:idx val="1"/>
              <c:layout>
                <c:manualLayout>
                  <c:x val="-5.7913713910761153E-2"/>
                  <c:y val="2.3855715952172646E-2"/>
                </c:manualLayout>
              </c:layout>
              <c:tx>
                <c:rich>
                  <a:bodyPr/>
                  <a:lstStyle/>
                  <a:p>
                    <a:r>
                      <a:rPr lang="en-US" sz="1100" b="1" dirty="0"/>
                      <a:t>Outcome 2, </a:t>
                    </a:r>
                    <a:r>
                      <a:rPr lang="en-US" sz="1100" b="1" dirty="0" smtClean="0"/>
                      <a:t>5</a:t>
                    </a:r>
                    <a:r>
                      <a:rPr lang="en-US" sz="1100" b="1" dirty="0"/>
                      <a:t>%</a:t>
                    </a:r>
                  </a:p>
                </c:rich>
              </c:tx>
              <c:showLegendKey val="0"/>
              <c:showVal val="1"/>
              <c:showCatName val="1"/>
              <c:showSerName val="0"/>
              <c:showPercent val="0"/>
              <c:showBubbleSize val="0"/>
            </c:dLbl>
            <c:dLbl>
              <c:idx val="2"/>
              <c:layout>
                <c:manualLayout>
                  <c:x val="0.19587478127734034"/>
                  <c:y val="7.4551618547681539E-3"/>
                </c:manualLayout>
              </c:layout>
              <c:tx>
                <c:rich>
                  <a:bodyPr/>
                  <a:lstStyle/>
                  <a:p>
                    <a:r>
                      <a:rPr lang="en-US" sz="1100" b="1" dirty="0"/>
                      <a:t>Outcome 3, 4%</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Sheet1!$A$1:$A$3</c:f>
              <c:strCache>
                <c:ptCount val="3"/>
                <c:pt idx="0">
                  <c:v>Outcome 1</c:v>
                </c:pt>
                <c:pt idx="1">
                  <c:v>Outcome 2</c:v>
                </c:pt>
                <c:pt idx="2">
                  <c:v>Outcome 3</c:v>
                </c:pt>
              </c:strCache>
            </c:strRef>
          </c:cat>
          <c:val>
            <c:numRef>
              <c:f>Sheet1!$B$1:$B$3</c:f>
              <c:numCache>
                <c:formatCode>0%</c:formatCode>
                <c:ptCount val="3"/>
                <c:pt idx="0">
                  <c:v>0.91</c:v>
                </c:pt>
                <c:pt idx="1">
                  <c:v>0.05</c:v>
                </c:pt>
                <c:pt idx="2">
                  <c:v>0.04</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4999BC5-37EA-4957-AE8E-462B9C67B03E}" type="datetimeFigureOut">
              <a:rPr lang="en-US" smtClean="0"/>
              <a:t>5/10/2012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50B0916-3B0F-4457-8127-2F6DD2B681B2}"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999BC5-37EA-4957-AE8E-462B9C67B03E}" type="datetimeFigureOut">
              <a:rPr lang="en-US" smtClean="0"/>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B0916-3B0F-4457-8127-2F6DD2B681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999BC5-37EA-4957-AE8E-462B9C67B03E}" type="datetimeFigureOut">
              <a:rPr lang="en-US" smtClean="0"/>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B0916-3B0F-4457-8127-2F6DD2B681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999BC5-37EA-4957-AE8E-462B9C67B03E}" type="datetimeFigureOut">
              <a:rPr lang="en-US" smtClean="0"/>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B0916-3B0F-4457-8127-2F6DD2B681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4999BC5-37EA-4957-AE8E-462B9C67B03E}" type="datetimeFigureOut">
              <a:rPr lang="en-US" smtClean="0"/>
              <a:t>5/10/2012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B0916-3B0F-4457-8127-2F6DD2B681B2}"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999BC5-37EA-4957-AE8E-462B9C67B03E}" type="datetimeFigureOut">
              <a:rPr lang="en-US" smtClean="0"/>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B0916-3B0F-4457-8127-2F6DD2B681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999BC5-37EA-4957-AE8E-462B9C67B03E}" type="datetimeFigureOut">
              <a:rPr lang="en-US" smtClean="0"/>
              <a:t>5/10/2012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0B0916-3B0F-4457-8127-2F6DD2B681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999BC5-37EA-4957-AE8E-462B9C67B03E}" type="datetimeFigureOut">
              <a:rPr lang="en-US" smtClean="0"/>
              <a:t>5/10/2012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0B0916-3B0F-4457-8127-2F6DD2B681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4999BC5-37EA-4957-AE8E-462B9C67B03E}" type="datetimeFigureOut">
              <a:rPr lang="en-US" smtClean="0"/>
              <a:t>5/10/2012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0B0916-3B0F-4457-8127-2F6DD2B681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999BC5-37EA-4957-AE8E-462B9C67B03E}" type="datetimeFigureOut">
              <a:rPr lang="en-US" smtClean="0"/>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B0916-3B0F-4457-8127-2F6DD2B681B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F4999BC5-37EA-4957-AE8E-462B9C67B03E}" type="datetimeFigureOut">
              <a:rPr lang="en-US" smtClean="0"/>
              <a:t>5/10/2012</a:t>
            </a:fld>
            <a:endParaRPr lang="en-US"/>
          </a:p>
        </p:txBody>
      </p:sp>
      <p:sp>
        <p:nvSpPr>
          <p:cNvPr id="7" name="Slide Number Placeholder 6"/>
          <p:cNvSpPr>
            <a:spLocks noGrp="1"/>
          </p:cNvSpPr>
          <p:nvPr>
            <p:ph type="sldNum" sz="quarter" idx="12"/>
          </p:nvPr>
        </p:nvSpPr>
        <p:spPr/>
        <p:txBody>
          <a:bodyPr/>
          <a:lstStyle/>
          <a:p>
            <a:fld id="{950B0916-3B0F-4457-8127-2F6DD2B681B2}"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F4999BC5-37EA-4957-AE8E-462B9C67B03E}" type="datetimeFigureOut">
              <a:rPr lang="en-US" smtClean="0"/>
              <a:t>5/10/2012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50B0916-3B0F-4457-8127-2F6DD2B681B2}"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tif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tiff"/><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8200" y="6088698"/>
            <a:ext cx="579120" cy="713103"/>
          </a:xfrm>
          <a:prstGeom prst="rect">
            <a:avLst/>
          </a:prstGeom>
        </p:spPr>
      </p:pic>
      <p:sp>
        <p:nvSpPr>
          <p:cNvPr id="3" name="Subtitle 2"/>
          <p:cNvSpPr>
            <a:spLocks noGrp="1"/>
          </p:cNvSpPr>
          <p:nvPr>
            <p:ph type="subTitle" idx="1"/>
          </p:nvPr>
        </p:nvSpPr>
        <p:spPr/>
        <p:txBody>
          <a:bodyPr>
            <a:normAutofit fontScale="70000" lnSpcReduction="20000"/>
          </a:bodyPr>
          <a:lstStyle/>
          <a:p>
            <a:r>
              <a:rPr lang="en-US" dirty="0" smtClean="0"/>
              <a:t>Rocky mountain space grant consortium</a:t>
            </a:r>
          </a:p>
          <a:p>
            <a:r>
              <a:rPr lang="en-US" dirty="0" smtClean="0"/>
              <a:t>Kim Olson, Annual </a:t>
            </a:r>
            <a:r>
              <a:rPr lang="en-US" dirty="0" smtClean="0"/>
              <a:t>Meeting, May 7, 2012</a:t>
            </a:r>
          </a:p>
        </p:txBody>
      </p:sp>
      <p:sp>
        <p:nvSpPr>
          <p:cNvPr id="2" name="Title 1"/>
          <p:cNvSpPr>
            <a:spLocks noGrp="1"/>
          </p:cNvSpPr>
          <p:nvPr>
            <p:ph type="ctrTitle"/>
          </p:nvPr>
        </p:nvSpPr>
        <p:spPr/>
        <p:txBody>
          <a:bodyPr/>
          <a:lstStyle/>
          <a:p>
            <a:r>
              <a:rPr lang="en-US" dirty="0" smtClean="0"/>
              <a:t>SPACE GRANT ANNUAL REPORTING</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6140450"/>
            <a:ext cx="609600" cy="609600"/>
          </a:xfrm>
          <a:prstGeom prst="rect">
            <a:avLst/>
          </a:prstGeom>
        </p:spPr>
      </p:pic>
    </p:spTree>
    <p:extLst>
      <p:ext uri="{BB962C8B-B14F-4D97-AF65-F5344CB8AC3E}">
        <p14:creationId xmlns:p14="http://schemas.microsoft.com/office/powerpoint/2010/main" val="3681748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Space Grant Outcomes &amp; programmatic elements</a:t>
            </a:r>
            <a:endParaRPr lang="en-US" b="1" dirty="0"/>
          </a:p>
        </p:txBody>
      </p:sp>
      <p:sp>
        <p:nvSpPr>
          <p:cNvPr id="3" name="Content Placeholder 2"/>
          <p:cNvSpPr>
            <a:spLocks noGrp="1"/>
          </p:cNvSpPr>
          <p:nvPr>
            <p:ph idx="1"/>
          </p:nvPr>
        </p:nvSpPr>
        <p:spPr/>
        <p:txBody>
          <a:bodyPr/>
          <a:lstStyle/>
          <a:p>
            <a:r>
              <a:rPr lang="en-US" b="1" dirty="0" smtClean="0"/>
              <a:t>OUTCOME 1</a:t>
            </a:r>
          </a:p>
          <a:p>
            <a:pPr lvl="1"/>
            <a:r>
              <a:rPr lang="en-US" dirty="0" smtClean="0"/>
              <a:t>Fellowships/Scholarships</a:t>
            </a:r>
          </a:p>
          <a:p>
            <a:pPr lvl="1"/>
            <a:r>
              <a:rPr lang="en-US" dirty="0" smtClean="0"/>
              <a:t>Research Infrastructure</a:t>
            </a:r>
          </a:p>
          <a:p>
            <a:pPr lvl="1"/>
            <a:r>
              <a:rPr lang="en-US" dirty="0" smtClean="0"/>
              <a:t>Higher Education</a:t>
            </a:r>
          </a:p>
          <a:p>
            <a:pPr lvl="1"/>
            <a:endParaRPr lang="en-US" dirty="0" smtClean="0"/>
          </a:p>
          <a:p>
            <a:r>
              <a:rPr lang="en-US" b="1" dirty="0" smtClean="0"/>
              <a:t>OUTCOME 2</a:t>
            </a:r>
          </a:p>
          <a:p>
            <a:pPr lvl="1"/>
            <a:r>
              <a:rPr lang="en-US" dirty="0" smtClean="0"/>
              <a:t>Precollege</a:t>
            </a:r>
          </a:p>
          <a:p>
            <a:pPr marL="411480" lvl="1" indent="0">
              <a:buNone/>
            </a:pPr>
            <a:endParaRPr lang="en-US" dirty="0" smtClean="0"/>
          </a:p>
          <a:p>
            <a:r>
              <a:rPr lang="en-US" b="1" dirty="0" smtClean="0"/>
              <a:t>OUTCOME 3</a:t>
            </a:r>
          </a:p>
          <a:p>
            <a:pPr lvl="1"/>
            <a:r>
              <a:rPr lang="en-US" dirty="0" smtClean="0"/>
              <a:t>Information Education</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4124805719"/>
              </p:ext>
            </p:extLst>
          </p:nvPr>
        </p:nvGraphicFramePr>
        <p:xfrm>
          <a:off x="4267200" y="3124200"/>
          <a:ext cx="4724400" cy="27432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6172200"/>
            <a:ext cx="577850" cy="57785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4400" y="6130776"/>
            <a:ext cx="502920" cy="619274"/>
          </a:xfrm>
          <a:prstGeom prst="rect">
            <a:avLst/>
          </a:prstGeom>
        </p:spPr>
      </p:pic>
    </p:spTree>
    <p:extLst>
      <p:ext uri="{BB962C8B-B14F-4D97-AF65-F5344CB8AC3E}">
        <p14:creationId xmlns:p14="http://schemas.microsoft.com/office/powerpoint/2010/main" val="1925393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RMNSGC Goals</a:t>
            </a:r>
            <a:endParaRPr lang="en-US" b="1" dirty="0"/>
          </a:p>
        </p:txBody>
      </p:sp>
      <p:sp>
        <p:nvSpPr>
          <p:cNvPr id="3" name="Content Placeholder 2"/>
          <p:cNvSpPr>
            <a:spLocks noGrp="1"/>
          </p:cNvSpPr>
          <p:nvPr>
            <p:ph idx="1"/>
          </p:nvPr>
        </p:nvSpPr>
        <p:spPr/>
        <p:txBody>
          <a:bodyPr>
            <a:normAutofit/>
          </a:bodyPr>
          <a:lstStyle/>
          <a:p>
            <a:r>
              <a:rPr lang="en-US" sz="1800" b="1" dirty="0" smtClean="0"/>
              <a:t>OUTCOME 1 </a:t>
            </a:r>
            <a:r>
              <a:rPr lang="en-US" sz="1800" dirty="0" smtClean="0"/>
              <a:t>- </a:t>
            </a:r>
            <a:r>
              <a:rPr lang="en-US" sz="1800" dirty="0"/>
              <a:t>C</a:t>
            </a:r>
            <a:r>
              <a:rPr lang="en-US" sz="1800" dirty="0" smtClean="0"/>
              <a:t>ontribute </a:t>
            </a:r>
            <a:r>
              <a:rPr lang="en-US" sz="1800" dirty="0"/>
              <a:t>to the development of the STEM Workforce with programs, projects and activities that are in direct alignment with NASA’s </a:t>
            </a:r>
            <a:r>
              <a:rPr lang="en-US" sz="1800" dirty="0" smtClean="0"/>
              <a:t>education </a:t>
            </a:r>
            <a:r>
              <a:rPr lang="en-US" sz="1800" dirty="0"/>
              <a:t>strategic </a:t>
            </a:r>
            <a:r>
              <a:rPr lang="en-US" sz="1800" dirty="0" smtClean="0"/>
              <a:t>goals.</a:t>
            </a:r>
          </a:p>
          <a:p>
            <a:pPr marL="114300" indent="0">
              <a:buNone/>
            </a:pPr>
            <a:endParaRPr lang="en-US" sz="1800" b="1" dirty="0" smtClean="0"/>
          </a:p>
          <a:p>
            <a:r>
              <a:rPr lang="en-US" sz="1800" b="1" dirty="0" smtClean="0"/>
              <a:t>OUTCOME 2</a:t>
            </a:r>
            <a:r>
              <a:rPr lang="en-US" sz="1800" dirty="0" smtClean="0"/>
              <a:t> - </a:t>
            </a:r>
            <a:r>
              <a:rPr lang="en-US" sz="1800" dirty="0"/>
              <a:t>To attract and retain students and teachers </a:t>
            </a:r>
            <a:r>
              <a:rPr lang="en-US" sz="1800" dirty="0" smtClean="0"/>
              <a:t>(K-12) in </a:t>
            </a:r>
            <a:r>
              <a:rPr lang="en-US" sz="1800" dirty="0"/>
              <a:t>the STEM disciplines who have a solid understanding of the subject material.</a:t>
            </a:r>
            <a:r>
              <a:rPr lang="en-US" sz="1800" b="1" dirty="0"/>
              <a:t> </a:t>
            </a:r>
            <a:endParaRPr lang="en-US" sz="1800" b="1" dirty="0" smtClean="0"/>
          </a:p>
          <a:p>
            <a:pPr marL="114300" indent="0">
              <a:buNone/>
            </a:pPr>
            <a:endParaRPr lang="en-US" sz="1800" b="1" dirty="0" smtClean="0"/>
          </a:p>
          <a:p>
            <a:r>
              <a:rPr lang="en-US" sz="1800" b="1" dirty="0" smtClean="0"/>
              <a:t>OUTCOME 3</a:t>
            </a:r>
            <a:r>
              <a:rPr lang="en-US" sz="1800" dirty="0" smtClean="0"/>
              <a:t> - </a:t>
            </a:r>
            <a:r>
              <a:rPr lang="en-US" sz="1800" dirty="0"/>
              <a:t>Conduct an Informal Education program to form </a:t>
            </a:r>
            <a:r>
              <a:rPr lang="en-US" sz="1800" dirty="0" smtClean="0"/>
              <a:t>partnerships </a:t>
            </a:r>
            <a:r>
              <a:rPr lang="en-US" sz="1800" dirty="0"/>
              <a:t>and linkages between STEM formal and informal providers leading to an expansion of the nation’s future STEM workforce through awareness of the mission of NASA and the promotion of STEM literacy.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216650"/>
            <a:ext cx="533400" cy="5334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34400" y="6130776"/>
            <a:ext cx="502920" cy="619274"/>
          </a:xfrm>
          <a:prstGeom prst="rect">
            <a:avLst/>
          </a:prstGeom>
        </p:spPr>
      </p:pic>
    </p:spTree>
    <p:extLst>
      <p:ext uri="{BB962C8B-B14F-4D97-AF65-F5344CB8AC3E}">
        <p14:creationId xmlns:p14="http://schemas.microsoft.com/office/powerpoint/2010/main" val="370643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Programmatic elements </a:t>
            </a:r>
            <a:br>
              <a:rPr lang="en-US" b="1" dirty="0" smtClean="0"/>
            </a:br>
            <a:r>
              <a:rPr lang="en-US" b="1" dirty="0" smtClean="0"/>
              <a:t>defined</a:t>
            </a:r>
            <a:endParaRPr lang="en-US" b="1"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b="1" dirty="0" smtClean="0"/>
              <a:t>Fellowships/Scholarships</a:t>
            </a:r>
          </a:p>
          <a:p>
            <a:pPr marL="114300" indent="0">
              <a:buNone/>
            </a:pPr>
            <a:r>
              <a:rPr lang="en-US" sz="1700" dirty="0" smtClean="0"/>
              <a:t>	Student awards to graduates (fellowships) and undergraduates 	(scholarships) at three research universities </a:t>
            </a:r>
          </a:p>
          <a:p>
            <a:r>
              <a:rPr lang="en-US" b="1" dirty="0" smtClean="0"/>
              <a:t>Research Infrastructure</a:t>
            </a:r>
          </a:p>
          <a:p>
            <a:pPr marL="114300" indent="0">
              <a:buNone/>
            </a:pPr>
            <a:r>
              <a:rPr lang="en-US" sz="1700" dirty="0" smtClean="0"/>
              <a:t>	Promoting development of research in an organization, includes seed 	money for research, proposal writing, establishing research 	collaborations</a:t>
            </a:r>
          </a:p>
          <a:p>
            <a:r>
              <a:rPr lang="en-US" b="1" dirty="0" smtClean="0"/>
              <a:t>Higher Education</a:t>
            </a:r>
          </a:p>
          <a:p>
            <a:pPr marL="114300" indent="0">
              <a:buNone/>
            </a:pPr>
            <a:r>
              <a:rPr lang="en-US" sz="1600" dirty="0" smtClean="0"/>
              <a:t>	Activities which benefits either students, faculty or both.  Includes 	curriculum development, hands-on activities, senior projects – 	promotes the use of mentors and role models as well as establishing 	interdisciplinary courses and projects</a:t>
            </a:r>
          </a:p>
          <a:p>
            <a:r>
              <a:rPr lang="en-US" b="1" dirty="0" smtClean="0"/>
              <a:t>Precollege</a:t>
            </a:r>
          </a:p>
          <a:p>
            <a:pPr marL="114300" indent="0">
              <a:buNone/>
            </a:pPr>
            <a:r>
              <a:rPr lang="en-US" sz="1600" dirty="0" smtClean="0"/>
              <a:t>	Programs and activities that enhance and broaden the knowledge of both 	teachers and students (K-12), includes teacher preparation/enhancement, 	curriculum development and student opportunities.  Such activities occur in 	a formal education setting</a:t>
            </a:r>
          </a:p>
          <a:p>
            <a:r>
              <a:rPr lang="en-US" b="1" dirty="0" smtClean="0"/>
              <a:t>Informal Education</a:t>
            </a:r>
          </a:p>
          <a:p>
            <a:pPr marL="114300" indent="0">
              <a:buNone/>
            </a:pPr>
            <a:r>
              <a:rPr lang="en-US" sz="1600" dirty="0" smtClean="0"/>
              <a:t>	Involves </a:t>
            </a:r>
            <a:r>
              <a:rPr lang="en-US" sz="1600" dirty="0"/>
              <a:t>programs/projects that serve the public-at-large and promote </a:t>
            </a:r>
            <a:r>
              <a:rPr lang="en-US" sz="1600" dirty="0" smtClean="0"/>
              <a:t>	awareness </a:t>
            </a:r>
            <a:r>
              <a:rPr lang="en-US" sz="1600" dirty="0"/>
              <a:t>of the mission of NASA and the promotion of STEM </a:t>
            </a:r>
            <a:r>
              <a:rPr lang="en-US" sz="1600" dirty="0" smtClean="0"/>
              <a:t>literacy</a:t>
            </a:r>
            <a:endParaRPr lang="en-US" sz="1600" dirty="0"/>
          </a:p>
          <a:p>
            <a:pPr marL="114300" indent="0">
              <a:buNone/>
            </a:pPr>
            <a:endParaRPr lang="en-US" b="1" dirty="0" smtClean="0"/>
          </a:p>
          <a:p>
            <a:pPr marL="114300" indent="0">
              <a:buNone/>
            </a:pPr>
            <a:endParaRPr lang="en-US" dirty="0" smtClean="0"/>
          </a:p>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6323734"/>
            <a:ext cx="533399" cy="533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34400" y="6130776"/>
            <a:ext cx="502920" cy="619274"/>
          </a:xfrm>
          <a:prstGeom prst="rect">
            <a:avLst/>
          </a:prstGeom>
        </p:spPr>
      </p:pic>
    </p:spTree>
    <p:extLst>
      <p:ext uri="{BB962C8B-B14F-4D97-AF65-F5344CB8AC3E}">
        <p14:creationId xmlns:p14="http://schemas.microsoft.com/office/powerpoint/2010/main" val="703737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Rmnsgc</a:t>
            </a:r>
            <a:r>
              <a:rPr lang="en-US" b="1" dirty="0" smtClean="0"/>
              <a:t> affiliates</a:t>
            </a:r>
            <a:endParaRPr lang="en-US" b="1" dirty="0"/>
          </a:p>
        </p:txBody>
      </p:sp>
      <p:sp>
        <p:nvSpPr>
          <p:cNvPr id="3" name="Content Placeholder 2"/>
          <p:cNvSpPr>
            <a:spLocks noGrp="1"/>
          </p:cNvSpPr>
          <p:nvPr>
            <p:ph sz="half" idx="1"/>
          </p:nvPr>
        </p:nvSpPr>
        <p:spPr/>
        <p:txBody>
          <a:bodyPr>
            <a:normAutofit/>
          </a:bodyPr>
          <a:lstStyle/>
          <a:p>
            <a:r>
              <a:rPr lang="en-US" sz="2200" b="1" dirty="0" smtClean="0"/>
              <a:t>Fellowships/Scholarships</a:t>
            </a:r>
          </a:p>
          <a:p>
            <a:pPr lvl="1"/>
            <a:r>
              <a:rPr lang="en-US" sz="2000" dirty="0" smtClean="0"/>
              <a:t>UU, BYU, USU</a:t>
            </a:r>
          </a:p>
          <a:p>
            <a:pPr marL="411480" lvl="1" indent="0">
              <a:buNone/>
            </a:pPr>
            <a:endParaRPr lang="en-US" sz="2000" dirty="0" smtClean="0"/>
          </a:p>
          <a:p>
            <a:r>
              <a:rPr lang="en-US" sz="2000" b="1" dirty="0" smtClean="0"/>
              <a:t>Research Infrastructure</a:t>
            </a:r>
          </a:p>
          <a:p>
            <a:pPr lvl="1"/>
            <a:r>
              <a:rPr lang="en-US" sz="2000" dirty="0" smtClean="0"/>
              <a:t>UU, BYU, USU</a:t>
            </a:r>
          </a:p>
          <a:p>
            <a:pPr marL="411480" lvl="1" indent="0">
              <a:buNone/>
            </a:pPr>
            <a:endParaRPr lang="en-US" sz="2000" dirty="0" smtClean="0"/>
          </a:p>
          <a:p>
            <a:r>
              <a:rPr lang="en-US" sz="2000" b="1" dirty="0" smtClean="0"/>
              <a:t>Higher Education</a:t>
            </a:r>
          </a:p>
          <a:p>
            <a:pPr lvl="1"/>
            <a:r>
              <a:rPr lang="en-US" sz="2000" dirty="0" smtClean="0"/>
              <a:t>UU, BYU, USU, Weber, SUU, UVU, Snow, Dixie, SLCC, Westminster, UCAT, Leonardo</a:t>
            </a:r>
          </a:p>
        </p:txBody>
      </p:sp>
      <p:sp>
        <p:nvSpPr>
          <p:cNvPr id="4" name="Content Placeholder 3"/>
          <p:cNvSpPr>
            <a:spLocks noGrp="1"/>
          </p:cNvSpPr>
          <p:nvPr>
            <p:ph sz="half" idx="2"/>
          </p:nvPr>
        </p:nvSpPr>
        <p:spPr/>
        <p:txBody>
          <a:bodyPr>
            <a:normAutofit/>
          </a:bodyPr>
          <a:lstStyle/>
          <a:p>
            <a:r>
              <a:rPr lang="en-US" sz="2200" b="1" dirty="0" smtClean="0"/>
              <a:t>Precollege</a:t>
            </a:r>
          </a:p>
          <a:p>
            <a:pPr lvl="1"/>
            <a:r>
              <a:rPr lang="en-US" sz="2000" dirty="0" smtClean="0"/>
              <a:t>Westminster, Clark Planetarium, Hill Aero Museum, USU </a:t>
            </a:r>
          </a:p>
          <a:p>
            <a:pPr marL="411480" lvl="1" indent="0">
              <a:buNone/>
            </a:pPr>
            <a:endParaRPr lang="en-US" sz="2000" dirty="0" smtClean="0"/>
          </a:p>
          <a:p>
            <a:r>
              <a:rPr lang="en-US" sz="2200" b="1" dirty="0" smtClean="0"/>
              <a:t>Informal Education</a:t>
            </a:r>
          </a:p>
          <a:p>
            <a:pPr lvl="1"/>
            <a:r>
              <a:rPr lang="en-US" sz="2000" dirty="0" smtClean="0"/>
              <a:t>Leonardo, Clark Planetarium, Hill Aero Museum</a:t>
            </a:r>
            <a:endParaRPr lang="en-US" sz="20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216650"/>
            <a:ext cx="533400" cy="5334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34400" y="6130776"/>
            <a:ext cx="502920" cy="619274"/>
          </a:xfrm>
          <a:prstGeom prst="rect">
            <a:avLst/>
          </a:prstGeom>
        </p:spPr>
      </p:pic>
    </p:spTree>
    <p:extLst>
      <p:ext uri="{BB962C8B-B14F-4D97-AF65-F5344CB8AC3E}">
        <p14:creationId xmlns:p14="http://schemas.microsoft.com/office/powerpoint/2010/main" val="2018569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Affiliate reporting Template  to be used for FY2012 reporting</a:t>
            </a:r>
            <a:endParaRPr lang="en-US" sz="2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216650"/>
            <a:ext cx="533400" cy="5334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34400" y="6130776"/>
            <a:ext cx="502920" cy="619274"/>
          </a:xfrm>
          <a:prstGeom prst="rect">
            <a:avLst/>
          </a:prstGeom>
        </p:spPr>
      </p:pic>
      <p:pic>
        <p:nvPicPr>
          <p:cNvPr id="1026" name="Picture 2" descr="C:\Users\kim\Pictures\My Scans\Scan_Pic0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62200" y="1295400"/>
            <a:ext cx="4495800" cy="5746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267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timelines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Annual report of activities and budget proposal due 60 days prior to grant renewal date </a:t>
            </a:r>
          </a:p>
          <a:p>
            <a:pPr marL="114300" indent="0">
              <a:buNone/>
            </a:pPr>
            <a:r>
              <a:rPr lang="en-US" dirty="0" smtClean="0"/>
              <a:t>    grant renewal date: May 6, 2013     March 5, 2013</a:t>
            </a:r>
          </a:p>
          <a:p>
            <a:pPr lvl="1"/>
            <a:r>
              <a:rPr lang="en-US" dirty="0" smtClean="0"/>
              <a:t>For FY2010, report was due March 25, 2011</a:t>
            </a:r>
          </a:p>
          <a:p>
            <a:pPr lvl="1"/>
            <a:r>
              <a:rPr lang="en-US" dirty="0" smtClean="0"/>
              <a:t>For FY2011, report was due May 7, 2012</a:t>
            </a:r>
          </a:p>
          <a:p>
            <a:pPr marL="411480" lvl="1" indent="0">
              <a:buNone/>
            </a:pPr>
            <a:endParaRPr lang="en-US" dirty="0" smtClean="0"/>
          </a:p>
          <a:p>
            <a:r>
              <a:rPr lang="en-US" dirty="0" smtClean="0"/>
              <a:t>Feedback on possibility of moving annual meeting to March/April to facilitate annual reporting and collection of inputs from affiliates</a:t>
            </a:r>
          </a:p>
          <a:p>
            <a:endParaRPr lang="en-US" dirty="0"/>
          </a:p>
          <a:p>
            <a:r>
              <a:rPr lang="en-US" b="1" dirty="0" smtClean="0">
                <a:solidFill>
                  <a:schemeClr val="accent2">
                    <a:lumMod val="75000"/>
                  </a:schemeClr>
                </a:solidFill>
              </a:rPr>
              <a:t>THANK YOU </a:t>
            </a:r>
            <a:r>
              <a:rPr lang="en-US" dirty="0" smtClean="0"/>
              <a:t>to all affiliates for providing reporting, budgets and cost share forms on time this last cycle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72200"/>
            <a:ext cx="577850" cy="57785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34400" y="6130776"/>
            <a:ext cx="502919" cy="619273"/>
          </a:xfrm>
          <a:prstGeom prst="rect">
            <a:avLst/>
          </a:prstGeom>
        </p:spPr>
      </p:pic>
      <p:sp>
        <p:nvSpPr>
          <p:cNvPr id="6" name="Right Arrow 5"/>
          <p:cNvSpPr/>
          <p:nvPr/>
        </p:nvSpPr>
        <p:spPr>
          <a:xfrm>
            <a:off x="5486400" y="2590800"/>
            <a:ext cx="152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79054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421</TotalTime>
  <Words>314</Words>
  <Application>Microsoft Office PowerPoint</Application>
  <PresentationFormat>On-screen Show (4:3)</PresentationFormat>
  <Paragraphs>59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Apothecary</vt:lpstr>
      <vt:lpstr>SPACE GRANT ANNUAL REPORTING</vt:lpstr>
      <vt:lpstr>Space Grant Outcomes &amp; programmatic elements</vt:lpstr>
      <vt:lpstr>RMNSGC Goals</vt:lpstr>
      <vt:lpstr>Programmatic elements  defined</vt:lpstr>
      <vt:lpstr>Rmnsgc affiliates</vt:lpstr>
      <vt:lpstr>Affiliate reporting Template  to be used for FY2012 reporting</vt:lpstr>
      <vt:lpstr>timelines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SPACE GRANT ANNUAL REPORTING</dc:title>
  <dc:creator>ECE</dc:creator>
  <cp:lastModifiedBy>ECE</cp:lastModifiedBy>
  <cp:revision>36</cp:revision>
  <dcterms:created xsi:type="dcterms:W3CDTF">2012-05-01T17:16:26Z</dcterms:created>
  <dcterms:modified xsi:type="dcterms:W3CDTF">2012-05-10T19:32:07Z</dcterms:modified>
</cp:coreProperties>
</file>